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69" r:id="rId5"/>
    <p:sldId id="275" r:id="rId6"/>
    <p:sldId id="276" r:id="rId7"/>
    <p:sldId id="277" r:id="rId8"/>
    <p:sldId id="302" r:id="rId9"/>
    <p:sldId id="303" r:id="rId10"/>
    <p:sldId id="304" r:id="rId11"/>
    <p:sldId id="305" r:id="rId12"/>
    <p:sldId id="259" r:id="rId13"/>
    <p:sldId id="290" r:id="rId14"/>
    <p:sldId id="292" r:id="rId15"/>
    <p:sldId id="291" r:id="rId16"/>
    <p:sldId id="306" r:id="rId17"/>
    <p:sldId id="279" r:id="rId18"/>
    <p:sldId id="294" r:id="rId19"/>
    <p:sldId id="295" r:id="rId20"/>
    <p:sldId id="297" r:id="rId21"/>
    <p:sldId id="278" r:id="rId22"/>
    <p:sldId id="301" r:id="rId23"/>
    <p:sldId id="293" r:id="rId24"/>
    <p:sldId id="261" r:id="rId25"/>
    <p:sldId id="288" r:id="rId26"/>
    <p:sldId id="287" r:id="rId27"/>
    <p:sldId id="272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DF651-8F2A-4C95-BB5B-5763FC8E010E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878E9-BC2C-4CD1-AC06-D5D267A9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Infections attributable </a:t>
            </a:r>
            <a:r>
              <a:rPr lang="en-US" dirty="0" smtClean="0"/>
              <a:t>to </a:t>
            </a:r>
            <a:r>
              <a:rPr lang="en-US" i="1" dirty="0" smtClean="0"/>
              <a:t>S </a:t>
            </a:r>
            <a:r>
              <a:rPr lang="en-US" i="1" dirty="0" err="1" smtClean="0"/>
              <a:t>flexneri</a:t>
            </a:r>
            <a:r>
              <a:rPr lang="en-US" i="1" dirty="0" smtClean="0"/>
              <a:t>, S </a:t>
            </a:r>
            <a:r>
              <a:rPr lang="en-US" i="1" dirty="0" err="1" smtClean="0"/>
              <a:t>boydii</a:t>
            </a:r>
            <a:r>
              <a:rPr lang="en-US" i="1" dirty="0" smtClean="0"/>
              <a:t>, and S </a:t>
            </a:r>
            <a:r>
              <a:rPr lang="en-US" i="1" dirty="0" err="1" smtClean="0"/>
              <a:t>dysenteriae</a:t>
            </a:r>
            <a:r>
              <a:rPr lang="en-US" i="1" dirty="0" smtClean="0"/>
              <a:t> are slightly more common among adults than among </a:t>
            </a:r>
            <a:r>
              <a:rPr lang="en-US" dirty="0" smtClean="0"/>
              <a:t>children; however, infections attributable to </a:t>
            </a:r>
            <a:r>
              <a:rPr lang="en-US" i="1" dirty="0" smtClean="0"/>
              <a:t>S </a:t>
            </a:r>
            <a:r>
              <a:rPr lang="en-US" i="1" dirty="0" err="1" smtClean="0"/>
              <a:t>sonnei</a:t>
            </a:r>
            <a:r>
              <a:rPr lang="en-US" i="1" dirty="0" smtClean="0"/>
              <a:t> in the United States predominate </a:t>
            </a:r>
            <a:r>
              <a:rPr lang="en-US" dirty="0" smtClean="0"/>
              <a:t>among both children and adults.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78E9-BC2C-4CD1-AC06-D5D267A934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78E9-BC2C-4CD1-AC06-D5D267A934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78E9-BC2C-4CD1-AC06-D5D267A934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rjcon3synbmg7uca9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 for Severe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Infants and adults &gt;50 y</a:t>
            </a:r>
          </a:p>
          <a:p>
            <a:r>
              <a:rPr lang="en-US" dirty="0" smtClean="0"/>
              <a:t>Children who are </a:t>
            </a:r>
            <a:r>
              <a:rPr lang="en-US" b="1" dirty="0" smtClean="0">
                <a:solidFill>
                  <a:srgbClr val="0070C0"/>
                </a:solidFill>
              </a:rPr>
              <a:t>not breastfed</a:t>
            </a:r>
          </a:p>
          <a:p>
            <a:r>
              <a:rPr lang="en-US" dirty="0" smtClean="0"/>
              <a:t>Children recovering from measles</a:t>
            </a:r>
          </a:p>
          <a:p>
            <a:r>
              <a:rPr lang="en-US" dirty="0" smtClean="0"/>
              <a:t>Patients with </a:t>
            </a:r>
            <a:r>
              <a:rPr lang="en-US" b="1" dirty="0" smtClean="0">
                <a:solidFill>
                  <a:srgbClr val="0070C0"/>
                </a:solidFill>
              </a:rPr>
              <a:t>HIV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Malnourished</a:t>
            </a:r>
            <a:r>
              <a:rPr lang="en-US" dirty="0" smtClean="0"/>
              <a:t> children and adults</a:t>
            </a:r>
          </a:p>
          <a:p>
            <a:r>
              <a:rPr lang="en-US" dirty="0" smtClean="0"/>
              <a:t>Any patient who develops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dehydration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 smtClean="0"/>
              <a:t>unconsciousness</a:t>
            </a:r>
          </a:p>
          <a:p>
            <a:pPr lvl="1"/>
            <a:r>
              <a:rPr lang="en-US" dirty="0" smtClean="0"/>
              <a:t>hypothermia or hyperthermia</a:t>
            </a:r>
          </a:p>
          <a:p>
            <a:pPr lvl="1"/>
            <a:r>
              <a:rPr lang="en-US" dirty="0" smtClean="0"/>
              <a:t>history </a:t>
            </a:r>
            <a:r>
              <a:rPr lang="en-US" dirty="0" smtClean="0"/>
              <a:t>of convulsion with first seen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 Black" pitchFamily="34" charset="0"/>
              </a:rPr>
              <a:t>Increased Risk Of Infection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5 years or younger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child care settings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crowded conditions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Men who have sex</a:t>
            </a:r>
            <a:endParaRPr lang="en-US" i="1" dirty="0" smtClean="0"/>
          </a:p>
          <a:p>
            <a:r>
              <a:rPr lang="en-US" dirty="0" smtClean="0"/>
              <a:t>Travel to resource-limited countries </a:t>
            </a:r>
          </a:p>
          <a:p>
            <a:r>
              <a:rPr lang="en-US" dirty="0" smtClean="0"/>
              <a:t>inadequate sanitation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primarily infect the large </a:t>
            </a:r>
            <a:r>
              <a:rPr lang="en-US" dirty="0" smtClean="0"/>
              <a:t>intestine</a:t>
            </a:r>
          </a:p>
          <a:p>
            <a:endParaRPr lang="en-US" dirty="0" smtClean="0"/>
          </a:p>
          <a:p>
            <a:r>
              <a:rPr lang="en-US" dirty="0" smtClean="0"/>
              <a:t>Onset of </a:t>
            </a:r>
            <a:r>
              <a:rPr lang="en-US" dirty="0" smtClean="0">
                <a:solidFill>
                  <a:srgbClr val="FF0000"/>
                </a:solidFill>
              </a:rPr>
              <a:t>high fever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toxicity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70C0"/>
                </a:solidFill>
              </a:rPr>
              <a:t>crampy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abdominal pain</a:t>
            </a:r>
            <a:r>
              <a:rPr lang="en-US" dirty="0" smtClean="0"/>
              <a:t> is sudden and </a:t>
            </a:r>
            <a:r>
              <a:rPr lang="en-US" b="1" dirty="0" smtClean="0">
                <a:solidFill>
                  <a:srgbClr val="C00000"/>
                </a:solidFill>
              </a:rPr>
              <a:t>typically precedes the onset </a:t>
            </a:r>
            <a:r>
              <a:rPr lang="en-US" b="1" dirty="0" smtClean="0">
                <a:solidFill>
                  <a:srgbClr val="C00000"/>
                </a:solidFill>
              </a:rPr>
              <a:t>of diarrhea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During the first 48 hours, high-volume watery </a:t>
            </a:r>
            <a:r>
              <a:rPr lang="en-US" dirty="0" smtClean="0"/>
              <a:t>diarrhea may </a:t>
            </a:r>
            <a:r>
              <a:rPr lang="en-US" dirty="0" smtClean="0"/>
              <a:t>occur (</a:t>
            </a:r>
            <a:r>
              <a:rPr lang="en-US" b="1" dirty="0" smtClean="0"/>
              <a:t>small bowel phase of disease</a:t>
            </a:r>
            <a:r>
              <a:rPr lang="en-US" dirty="0" smtClean="0"/>
              <a:t>); subsequently, </a:t>
            </a:r>
            <a:r>
              <a:rPr lang="en-US" dirty="0" smtClean="0"/>
              <a:t>low-volume, bloody</a:t>
            </a:r>
            <a:r>
              <a:rPr lang="en-US" dirty="0" smtClean="0"/>
              <a:t>, and mucous diarrhea develops in association with urgency </a:t>
            </a:r>
            <a:r>
              <a:rPr lang="en-US" dirty="0" smtClean="0"/>
              <a:t>and </a:t>
            </a:r>
            <a:r>
              <a:rPr lang="en-US" dirty="0" err="1" smtClean="0"/>
              <a:t>tenesmus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large bowel or “dysenteric” disease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manifestations range</a:t>
            </a:r>
          </a:p>
          <a:p>
            <a:endParaRPr lang="en-US" dirty="0" smtClean="0"/>
          </a:p>
          <a:p>
            <a:r>
              <a:rPr lang="en-US" dirty="0" smtClean="0"/>
              <a:t>from 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watery or loose stools </a:t>
            </a:r>
          </a:p>
          <a:p>
            <a:pPr lvl="1"/>
            <a:r>
              <a:rPr lang="en-US" sz="3000" dirty="0" smtClean="0"/>
              <a:t>with minimal or no constitutional symptoms </a:t>
            </a:r>
          </a:p>
          <a:p>
            <a:r>
              <a:rPr lang="en-US" dirty="0" smtClean="0"/>
              <a:t>to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more severe </a:t>
            </a:r>
            <a:r>
              <a:rPr lang="en-US" sz="3000" dirty="0" smtClean="0"/>
              <a:t>symptoms, including 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</a:rPr>
              <a:t>high fever, 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</a:rPr>
              <a:t>abdominal cramps or tenderness, </a:t>
            </a:r>
          </a:p>
          <a:p>
            <a:pPr lvl="2"/>
            <a:r>
              <a:rPr lang="en-US" sz="2600" dirty="0" err="1" smtClean="0">
                <a:solidFill>
                  <a:srgbClr val="C00000"/>
                </a:solidFill>
              </a:rPr>
              <a:t>tenesmus</a:t>
            </a:r>
            <a:r>
              <a:rPr lang="en-US" sz="2600" dirty="0" smtClean="0">
                <a:solidFill>
                  <a:srgbClr val="C00000"/>
                </a:solidFill>
              </a:rPr>
              <a:t>, </a:t>
            </a:r>
          </a:p>
          <a:p>
            <a:pPr lvl="2"/>
            <a:r>
              <a:rPr lang="en-US" sz="2600" dirty="0" err="1" smtClean="0">
                <a:solidFill>
                  <a:srgbClr val="C00000"/>
                </a:solidFill>
              </a:rPr>
              <a:t>mucoid</a:t>
            </a:r>
            <a:r>
              <a:rPr lang="en-US" sz="2600" dirty="0" smtClean="0">
                <a:solidFill>
                  <a:srgbClr val="C00000"/>
                </a:solidFill>
              </a:rPr>
              <a:t> stools 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</a:rPr>
              <a:t>with or without </a:t>
            </a:r>
            <a:r>
              <a:rPr lang="en-US" sz="2600" dirty="0" smtClean="0">
                <a:solidFill>
                  <a:srgbClr val="C00000"/>
                </a:solidFill>
              </a:rPr>
              <a:t>blood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approximately half of children do not develop bloody diarrhea </a:t>
            </a:r>
            <a:r>
              <a:rPr lang="en-US" dirty="0" smtClean="0"/>
              <a:t>during the </a:t>
            </a:r>
            <a:r>
              <a:rPr lang="en-US" dirty="0" smtClean="0"/>
              <a:t>course of their disease</a:t>
            </a:r>
          </a:p>
          <a:p>
            <a:endParaRPr lang="en-US" dirty="0" smtClean="0"/>
          </a:p>
          <a:p>
            <a:r>
              <a:rPr lang="en-US" dirty="0" smtClean="0"/>
              <a:t>The presence of </a:t>
            </a:r>
            <a:r>
              <a:rPr lang="en-US" dirty="0" smtClean="0"/>
              <a:t>only watery diarrhea does not exclude the possibility of </a:t>
            </a:r>
            <a:r>
              <a:rPr lang="en-US" dirty="0" smtClean="0"/>
              <a:t>shigellosis, especially </a:t>
            </a:r>
            <a:r>
              <a:rPr lang="en-US" dirty="0" smtClean="0"/>
              <a:t>in an ill patient with high fever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Septicemia</a:t>
            </a:r>
          </a:p>
          <a:p>
            <a:pPr lvl="1"/>
            <a:r>
              <a:rPr lang="en-US" dirty="0" smtClean="0"/>
              <a:t>by </a:t>
            </a:r>
            <a:r>
              <a:rPr lang="en-US" i="1" dirty="0" err="1" smtClean="0"/>
              <a:t>Shigella</a:t>
            </a:r>
            <a:r>
              <a:rPr lang="en-US" i="1" dirty="0" smtClean="0"/>
              <a:t> organisms or</a:t>
            </a:r>
          </a:p>
          <a:p>
            <a:pPr lvl="1"/>
            <a:r>
              <a:rPr lang="en-US" dirty="0" smtClean="0"/>
              <a:t>by other gut flora</a:t>
            </a:r>
          </a:p>
          <a:p>
            <a:pPr lvl="2"/>
            <a:r>
              <a:rPr lang="en-US" b="1" dirty="0" smtClean="0"/>
              <a:t>Neonates</a:t>
            </a:r>
          </a:p>
          <a:p>
            <a:pPr lvl="2"/>
            <a:r>
              <a:rPr lang="en-US" b="1" dirty="0" smtClean="0"/>
              <a:t> malnourished children</a:t>
            </a:r>
          </a:p>
          <a:p>
            <a:pPr lvl="2"/>
            <a:r>
              <a:rPr lang="en-US" b="1" dirty="0" smtClean="0"/>
              <a:t>people with </a:t>
            </a:r>
            <a:r>
              <a:rPr lang="en-US" b="1" i="1" dirty="0" smtClean="0"/>
              <a:t>S </a:t>
            </a:r>
            <a:r>
              <a:rPr lang="en-US" b="1" i="1" dirty="0" err="1" smtClean="0"/>
              <a:t>dysenteriae</a:t>
            </a:r>
            <a:r>
              <a:rPr lang="en-US" b="1" i="1" dirty="0" smtClean="0"/>
              <a:t> serotype 1 infection but may occur in healthy children with </a:t>
            </a:r>
            <a:r>
              <a:rPr lang="en-US" b="1" i="1" dirty="0" err="1" smtClean="0"/>
              <a:t>nondysenteriae</a:t>
            </a:r>
            <a:endParaRPr lang="en-US" b="1" i="1" dirty="0" smtClean="0"/>
          </a:p>
          <a:p>
            <a:r>
              <a:rPr lang="en-US" dirty="0" smtClean="0"/>
              <a:t>shigellosis</a:t>
            </a:r>
          </a:p>
          <a:p>
            <a:r>
              <a:rPr lang="en-US" sz="3700" dirty="0" smtClean="0">
                <a:solidFill>
                  <a:srgbClr val="FF0000"/>
                </a:solidFill>
              </a:rPr>
              <a:t>Generalized seizures</a:t>
            </a:r>
          </a:p>
          <a:p>
            <a:pPr lvl="1"/>
            <a:r>
              <a:rPr lang="en-US" dirty="0" smtClean="0"/>
              <a:t>self-limited</a:t>
            </a:r>
          </a:p>
          <a:p>
            <a:pPr lvl="1"/>
            <a:r>
              <a:rPr lang="en-US" sz="2000" dirty="0" smtClean="0"/>
              <a:t>associated with high fever or electrolyte abnormalities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Reactive arthritis</a:t>
            </a:r>
          </a:p>
          <a:p>
            <a:pPr lvl="2"/>
            <a:r>
              <a:rPr lang="en-US" sz="2700" dirty="0" smtClean="0"/>
              <a:t>HLA-B27</a:t>
            </a:r>
            <a:endParaRPr lang="en-US" dirty="0" smtClean="0"/>
          </a:p>
          <a:p>
            <a:pPr lvl="2"/>
            <a:r>
              <a:rPr lang="en-US" sz="2000" dirty="0" smtClean="0"/>
              <a:t>rare</a:t>
            </a:r>
            <a:endParaRPr lang="en-US" sz="2600" dirty="0" smtClean="0"/>
          </a:p>
          <a:p>
            <a:r>
              <a:rPr lang="en-US" dirty="0" smtClean="0"/>
              <a:t>weeks or months after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i="1" dirty="0" err="1" smtClean="0">
                <a:solidFill>
                  <a:srgbClr val="C00000"/>
                </a:solidFill>
              </a:rPr>
              <a:t>Shigella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dysenteriae</a:t>
            </a:r>
            <a:r>
              <a:rPr lang="en-US" i="1" dirty="0" smtClean="0">
                <a:solidFill>
                  <a:srgbClr val="C00000"/>
                </a:solidFill>
              </a:rPr>
              <a:t> serotype 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causes a </a:t>
            </a:r>
            <a:r>
              <a:rPr lang="en-US" b="1" dirty="0" smtClean="0">
                <a:solidFill>
                  <a:srgbClr val="00B050"/>
                </a:solidFill>
              </a:rPr>
              <a:t>more severe illness </a:t>
            </a:r>
            <a:r>
              <a:rPr lang="en-US" dirty="0" smtClean="0"/>
              <a:t>than other </a:t>
            </a:r>
            <a:r>
              <a:rPr lang="en-US" dirty="0" err="1" smtClean="0"/>
              <a:t>shigellae</a:t>
            </a:r>
            <a:r>
              <a:rPr lang="en-US" dirty="0" smtClean="0"/>
              <a:t> with a </a:t>
            </a:r>
            <a:r>
              <a:rPr lang="en-US" dirty="0" smtClean="0">
                <a:solidFill>
                  <a:srgbClr val="FF0000"/>
                </a:solidFill>
              </a:rPr>
              <a:t>higher risk of complications</a:t>
            </a:r>
          </a:p>
          <a:p>
            <a:pPr lvl="1"/>
            <a:r>
              <a:rPr lang="en-US" dirty="0" smtClean="0"/>
              <a:t>septicemia</a:t>
            </a:r>
          </a:p>
          <a:p>
            <a:pPr lvl="1"/>
            <a:r>
              <a:rPr lang="en-US" dirty="0" err="1" smtClean="0"/>
              <a:t>pseudomembranous</a:t>
            </a:r>
            <a:r>
              <a:rPr lang="en-US" dirty="0" smtClean="0"/>
              <a:t> colitis</a:t>
            </a:r>
          </a:p>
          <a:p>
            <a:pPr lvl="1"/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endParaRPr lang="en-US" dirty="0" smtClean="0"/>
          </a:p>
          <a:p>
            <a:pPr lvl="1"/>
            <a:r>
              <a:rPr lang="en-US" dirty="0" smtClean="0"/>
              <a:t>Intestinal perforation</a:t>
            </a:r>
          </a:p>
          <a:p>
            <a:pPr lvl="1"/>
            <a:r>
              <a:rPr lang="en-US" dirty="0" smtClean="0"/>
              <a:t>HUS</a:t>
            </a:r>
          </a:p>
          <a:p>
            <a:r>
              <a:rPr lang="en-US" dirty="0" smtClean="0"/>
              <a:t>rare in industrialized countries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examination </a:t>
            </a:r>
            <a:r>
              <a:rPr lang="en-US" dirty="0" smtClean="0"/>
              <a:t>shows</a:t>
            </a:r>
          </a:p>
          <a:p>
            <a:pPr lvl="1"/>
            <a:r>
              <a:rPr lang="en-US" dirty="0" smtClean="0"/>
              <a:t> fever</a:t>
            </a:r>
          </a:p>
          <a:p>
            <a:pPr lvl="1"/>
            <a:r>
              <a:rPr lang="en-US" dirty="0" smtClean="0"/>
              <a:t>signs </a:t>
            </a:r>
            <a:r>
              <a:rPr lang="en-US" dirty="0" smtClean="0"/>
              <a:t>of </a:t>
            </a:r>
            <a:r>
              <a:rPr lang="en-US" dirty="0" smtClean="0"/>
              <a:t>toxicity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tenderness </a:t>
            </a:r>
            <a:r>
              <a:rPr lang="en-US" dirty="0" smtClean="0"/>
              <a:t>over the </a:t>
            </a:r>
            <a:r>
              <a:rPr lang="en-US" dirty="0" smtClean="0"/>
              <a:t>lower abdominal </a:t>
            </a:r>
            <a:r>
              <a:rPr lang="en-US" dirty="0" smtClean="0"/>
              <a:t>quadrants</a:t>
            </a:r>
          </a:p>
          <a:p>
            <a:pPr lvl="1"/>
            <a:r>
              <a:rPr lang="en-US" dirty="0" smtClean="0"/>
              <a:t>hyperactive </a:t>
            </a:r>
            <a:r>
              <a:rPr lang="en-US" dirty="0" smtClean="0"/>
              <a:t>bowel </a:t>
            </a:r>
            <a:r>
              <a:rPr lang="en-US" dirty="0" smtClean="0"/>
              <a:t>sounds</a:t>
            </a:r>
          </a:p>
          <a:p>
            <a:endParaRPr lang="en-US" dirty="0" smtClean="0"/>
          </a:p>
          <a:p>
            <a:r>
              <a:rPr lang="en-US" dirty="0" smtClean="0"/>
              <a:t>Rectal </a:t>
            </a:r>
            <a:r>
              <a:rPr lang="en-US" dirty="0" err="1" smtClean="0"/>
              <a:t>prolapse</a:t>
            </a:r>
            <a:r>
              <a:rPr lang="en-US" dirty="0" smtClean="0"/>
              <a:t> may be present, particularly when diarrhea </a:t>
            </a:r>
            <a:r>
              <a:rPr lang="en-US" dirty="0" smtClean="0"/>
              <a:t>is associated </a:t>
            </a:r>
            <a:r>
              <a:rPr lang="en-US" dirty="0" smtClean="0"/>
              <a:t>with malnutrition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with </a:t>
            </a:r>
            <a:r>
              <a:rPr lang="en-US" b="1" i="1" dirty="0" err="1" smtClean="0">
                <a:solidFill>
                  <a:srgbClr val="C00000"/>
                </a:solidFill>
              </a:rPr>
              <a:t>Shigella</a:t>
            </a:r>
            <a:r>
              <a:rPr lang="en-US" b="1" i="1" dirty="0" smtClean="0">
                <a:solidFill>
                  <a:srgbClr val="C00000"/>
                </a:solidFill>
              </a:rPr>
              <a:t> encephalopathy </a:t>
            </a:r>
            <a:r>
              <a:rPr lang="en-US" i="1" dirty="0" smtClean="0"/>
              <a:t>have </a:t>
            </a:r>
            <a:r>
              <a:rPr lang="en-US" i="1" dirty="0" smtClean="0"/>
              <a:t>significantly </a:t>
            </a:r>
            <a:r>
              <a:rPr lang="en-US" dirty="0" smtClean="0"/>
              <a:t>higher </a:t>
            </a:r>
            <a:r>
              <a:rPr lang="en-US" dirty="0" smtClean="0"/>
              <a:t>case-fatality rates than children with shigellosis without encephalopathy.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pathogenesis of neurologic signs and </a:t>
            </a:r>
            <a:r>
              <a:rPr lang="en-US" dirty="0" smtClean="0"/>
              <a:t>symptoms during </a:t>
            </a:r>
            <a:r>
              <a:rPr lang="en-US" dirty="0" smtClean="0"/>
              <a:t>episodes of shigellosis is unclear.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Hypoglycemia</a:t>
            </a:r>
            <a:r>
              <a:rPr lang="en-US" dirty="0" smtClean="0"/>
              <a:t> an </a:t>
            </a:r>
            <a:r>
              <a:rPr lang="en-US" b="1" dirty="0" smtClean="0">
                <a:solidFill>
                  <a:srgbClr val="C00000"/>
                </a:solidFill>
              </a:rPr>
              <a:t>electrolyte abnormalities </a:t>
            </a:r>
            <a:r>
              <a:rPr lang="en-US" dirty="0" smtClean="0"/>
              <a:t>are found in a few </a:t>
            </a:r>
            <a:r>
              <a:rPr lang="en-US" dirty="0" smtClean="0"/>
              <a:t>patients.</a:t>
            </a:r>
          </a:p>
          <a:p>
            <a:r>
              <a:rPr lang="en-US" dirty="0" smtClean="0"/>
              <a:t> Direct </a:t>
            </a:r>
            <a:r>
              <a:rPr lang="en-US" dirty="0" smtClean="0"/>
              <a:t>invasion of </a:t>
            </a:r>
            <a:r>
              <a:rPr lang="en-US" dirty="0" smtClean="0"/>
              <a:t>the central nervous </a:t>
            </a:r>
            <a:r>
              <a:rPr lang="en-US" dirty="0" smtClean="0"/>
              <a:t>system during </a:t>
            </a:r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 smtClean="0"/>
              <a:t>bacteremia</a:t>
            </a:r>
            <a:r>
              <a:rPr lang="en-US" i="1" dirty="0" smtClean="0"/>
              <a:t> is very rare.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Severe toxic encephalopathy 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EKIRI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4434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described in Japan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Dysentery with </a:t>
            </a:r>
            <a:r>
              <a:rPr lang="en-US" dirty="0" smtClean="0">
                <a:solidFill>
                  <a:srgbClr val="0070C0"/>
                </a:solidFill>
              </a:rPr>
              <a:t>hyperpyrexia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convulsions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sensory </a:t>
            </a:r>
            <a:r>
              <a:rPr lang="en-US" dirty="0" smtClean="0">
                <a:solidFill>
                  <a:srgbClr val="0070C0"/>
                </a:solidFill>
              </a:rPr>
              <a:t>disturbances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rapid progression to death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Mild </a:t>
            </a:r>
            <a:r>
              <a:rPr lang="en-US" dirty="0" err="1" smtClean="0">
                <a:solidFill>
                  <a:srgbClr val="0070C0"/>
                </a:solidFill>
              </a:rPr>
              <a:t>hyponatremia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 The children died of </a:t>
            </a:r>
            <a:r>
              <a:rPr lang="en-US" b="1" dirty="0" smtClean="0">
                <a:solidFill>
                  <a:srgbClr val="C00000"/>
                </a:solidFill>
              </a:rPr>
              <a:t>cerebral edema </a:t>
            </a:r>
            <a:r>
              <a:rPr lang="en-US" dirty="0" smtClean="0"/>
              <a:t>early in the course of disease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/>
              <a:t>6 to 48 hours after onset).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20085"/>
            <a:ext cx="3429000" cy="4434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have </a:t>
            </a:r>
            <a:endParaRPr lang="en-US" dirty="0" smtClean="0"/>
          </a:p>
          <a:p>
            <a:pPr lvl="1"/>
            <a:r>
              <a:rPr lang="en-US" dirty="0" smtClean="0"/>
              <a:t>sepsis</a:t>
            </a:r>
            <a:endParaRPr lang="en-US" dirty="0" smtClean="0"/>
          </a:p>
          <a:p>
            <a:pPr lvl="1"/>
            <a:r>
              <a:rPr lang="en-US" dirty="0" smtClean="0"/>
              <a:t>DIC</a:t>
            </a:r>
            <a:endParaRPr lang="en-US" dirty="0" smtClean="0"/>
          </a:p>
          <a:p>
            <a:pPr lvl="1"/>
            <a:r>
              <a:rPr lang="en-US" dirty="0" smtClean="0"/>
              <a:t>HUS</a:t>
            </a:r>
            <a:endParaRPr lang="en-US" dirty="0" smtClean="0"/>
          </a:p>
          <a:p>
            <a:pPr lvl="1"/>
            <a:r>
              <a:rPr lang="en-US" dirty="0" smtClean="0"/>
              <a:t>Severe dehydration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toxic encephalopathy is </a:t>
            </a:r>
            <a:r>
              <a:rPr lang="en-US" b="1" dirty="0" smtClean="0">
                <a:solidFill>
                  <a:srgbClr val="C00000"/>
                </a:solidFill>
              </a:rPr>
              <a:t>rare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pathogenesis is </a:t>
            </a:r>
            <a:r>
              <a:rPr lang="en-US" b="1" dirty="0" smtClean="0">
                <a:solidFill>
                  <a:srgbClr val="C00000"/>
                </a:solidFill>
              </a:rPr>
              <a:t>unclear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SHIGELLOSIS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 </a:t>
            </a:r>
            <a:r>
              <a:rPr lang="en-US" dirty="0" err="1" smtClean="0"/>
              <a:t>Majid</a:t>
            </a:r>
            <a:r>
              <a:rPr lang="en-US" dirty="0" smtClean="0"/>
              <a:t> </a:t>
            </a:r>
            <a:r>
              <a:rPr lang="en-US" dirty="0" err="1" smtClean="0"/>
              <a:t>Asgharzadeh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HUS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Shiga toxin</a:t>
            </a:r>
          </a:p>
          <a:p>
            <a:r>
              <a:rPr lang="en-US" dirty="0" smtClean="0"/>
              <a:t>a potent </a:t>
            </a:r>
            <a:r>
              <a:rPr lang="en-US" dirty="0" err="1" smtClean="0"/>
              <a:t>cytotoxin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produced by </a:t>
            </a:r>
            <a:r>
              <a:rPr lang="en-US" i="1" dirty="0" smtClean="0">
                <a:solidFill>
                  <a:srgbClr val="FF0000"/>
                </a:solidFill>
              </a:rPr>
              <a:t>S </a:t>
            </a:r>
            <a:r>
              <a:rPr lang="en-US" i="1" dirty="0" err="1" smtClean="0">
                <a:solidFill>
                  <a:srgbClr val="FF0000"/>
                </a:solidFill>
              </a:rPr>
              <a:t>dysenteriae</a:t>
            </a:r>
            <a:r>
              <a:rPr lang="en-US" i="1" dirty="0" smtClean="0">
                <a:solidFill>
                  <a:srgbClr val="FF0000"/>
                </a:solidFill>
              </a:rPr>
              <a:t> serotype 1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small number of strains</a:t>
            </a:r>
          </a:p>
          <a:p>
            <a:pPr lvl="1"/>
            <a:r>
              <a:rPr lang="en-US" i="1" dirty="0" smtClean="0"/>
              <a:t>S </a:t>
            </a:r>
            <a:r>
              <a:rPr lang="en-US" i="1" dirty="0" err="1" smtClean="0"/>
              <a:t>flexneri</a:t>
            </a:r>
            <a:r>
              <a:rPr lang="en-US" i="1" dirty="0" smtClean="0"/>
              <a:t> type 2a</a:t>
            </a:r>
          </a:p>
          <a:p>
            <a:pPr lvl="1"/>
            <a:r>
              <a:rPr lang="en-US" i="1" dirty="0" smtClean="0"/>
              <a:t>S </a:t>
            </a:r>
            <a:r>
              <a:rPr lang="en-US" i="1" dirty="0" err="1" smtClean="0"/>
              <a:t>dysenteriae</a:t>
            </a:r>
            <a:r>
              <a:rPr lang="en-US" i="1" dirty="0" smtClean="0"/>
              <a:t> type 4, </a:t>
            </a:r>
          </a:p>
          <a:p>
            <a:pPr lvl="1"/>
            <a:r>
              <a:rPr lang="en-US" i="1" dirty="0" smtClean="0"/>
              <a:t>S </a:t>
            </a:r>
            <a:r>
              <a:rPr lang="en-US" i="1" dirty="0" err="1" smtClean="0"/>
              <a:t>sonnei</a:t>
            </a:r>
            <a:endParaRPr lang="en-US" i="1" dirty="0" smtClean="0"/>
          </a:p>
          <a:p>
            <a:r>
              <a:rPr lang="en-US" dirty="0" smtClean="0"/>
              <a:t>HUS has not been associated with infections attributable to these serotypes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course without therapy typically lasts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5 to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7days</a:t>
            </a:r>
            <a:endParaRPr lang="en-US" dirty="0" smtClean="0"/>
          </a:p>
          <a:p>
            <a:r>
              <a:rPr lang="en-US" dirty="0" smtClean="0"/>
              <a:t>many enteric infections exacerbate </a:t>
            </a:r>
            <a:r>
              <a:rPr lang="en-US" b="1" dirty="0" err="1" smtClean="0"/>
              <a:t>undernutrition</a:t>
            </a:r>
            <a:r>
              <a:rPr lang="en-US" dirty="0" smtClean="0"/>
              <a:t>, </a:t>
            </a:r>
            <a:r>
              <a:rPr lang="en-US" dirty="0" smtClean="0"/>
              <a:t>initiating a </a:t>
            </a:r>
            <a:r>
              <a:rPr lang="en-US" dirty="0" smtClean="0"/>
              <a:t>“viscous cycle” of diarrhea and </a:t>
            </a:r>
            <a:r>
              <a:rPr lang="en-US" dirty="0" err="1" smtClean="0"/>
              <a:t>undernutrition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without antimicrobial therapy, the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carrier state </a:t>
            </a:r>
            <a:r>
              <a:rPr lang="en-US" dirty="0" smtClean="0"/>
              <a:t>usually </a:t>
            </a:r>
            <a:r>
              <a:rPr lang="en-US" b="1" dirty="0" smtClean="0">
                <a:solidFill>
                  <a:srgbClr val="FF0000"/>
                </a:solidFill>
              </a:rPr>
              <a:t>ceases within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1 to 4 </a:t>
            </a:r>
            <a:r>
              <a:rPr lang="en-US" b="1" dirty="0" smtClean="0">
                <a:solidFill>
                  <a:srgbClr val="FF0000"/>
                </a:solidFill>
              </a:rPr>
              <a:t>weeks </a:t>
            </a:r>
            <a:r>
              <a:rPr lang="en-US" dirty="0" smtClean="0"/>
              <a:t>after onset of illness;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long-term carriage is uncommon </a:t>
            </a:r>
            <a:r>
              <a:rPr lang="en-US" dirty="0" smtClean="0"/>
              <a:t>and does not correlate with underlying intestinal dysfunction.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 of Shigellosis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Abdominal</a:t>
            </a:r>
          </a:p>
          <a:p>
            <a:r>
              <a:rPr lang="en-US" dirty="0" smtClean="0"/>
              <a:t>Persistent diarrhea</a:t>
            </a:r>
          </a:p>
          <a:p>
            <a:r>
              <a:rPr lang="en-US" dirty="0" err="1" smtClean="0"/>
              <a:t>Postdysenteric</a:t>
            </a:r>
            <a:r>
              <a:rPr lang="en-US" dirty="0" smtClean="0"/>
              <a:t> irritable bowel syndrome</a:t>
            </a:r>
          </a:p>
          <a:p>
            <a:r>
              <a:rPr lang="fr-FR" dirty="0" err="1" smtClean="0"/>
              <a:t>Ileus</a:t>
            </a:r>
            <a:r>
              <a:rPr lang="fr-FR" dirty="0" smtClean="0"/>
              <a:t>, </a:t>
            </a:r>
            <a:r>
              <a:rPr lang="fr-FR" dirty="0" err="1" smtClean="0"/>
              <a:t>toxic</a:t>
            </a:r>
            <a:r>
              <a:rPr lang="fr-FR" dirty="0" smtClean="0"/>
              <a:t> </a:t>
            </a:r>
            <a:r>
              <a:rPr lang="fr-FR" dirty="0" err="1" smtClean="0"/>
              <a:t>megacolon</a:t>
            </a:r>
            <a:r>
              <a:rPr lang="fr-FR" dirty="0" smtClean="0"/>
              <a:t>, intestinal perforation</a:t>
            </a:r>
          </a:p>
          <a:p>
            <a:r>
              <a:rPr lang="en-US" dirty="0" smtClean="0"/>
              <a:t>Protein-losing </a:t>
            </a:r>
            <a:r>
              <a:rPr lang="en-US" dirty="0" err="1" smtClean="0"/>
              <a:t>enteropathy</a:t>
            </a:r>
            <a:r>
              <a:rPr lang="en-US" dirty="0" smtClean="0"/>
              <a:t>, malnutrition</a:t>
            </a:r>
          </a:p>
          <a:p>
            <a:r>
              <a:rPr lang="en-US" dirty="0" smtClean="0"/>
              <a:t>Surgical complications: intestinal perforation and obstruction, appendicitis,</a:t>
            </a:r>
          </a:p>
          <a:p>
            <a:r>
              <a:rPr lang="en-US" dirty="0" err="1" smtClean="0"/>
              <a:t>intraabdominal</a:t>
            </a:r>
            <a:r>
              <a:rPr lang="en-US" dirty="0" smtClean="0"/>
              <a:t> abscesses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Neurologic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Headache, lethargy, disorientation, hallucinations</a:t>
            </a:r>
          </a:p>
          <a:p>
            <a:r>
              <a:rPr lang="en-US" dirty="0" smtClean="0"/>
              <a:t>Coma</a:t>
            </a:r>
          </a:p>
          <a:p>
            <a:r>
              <a:rPr lang="en-US" dirty="0" smtClean="0"/>
              <a:t>Severe toxin encephalopathy or </a:t>
            </a:r>
            <a:r>
              <a:rPr lang="en-US" dirty="0" err="1" smtClean="0"/>
              <a:t>ekiri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Bacteremia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In malnourished children, young infants, and HIV-AIDS patients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Hemolytic-Uremic Syndrome</a:t>
            </a:r>
          </a:p>
          <a:p>
            <a:r>
              <a:rPr lang="en-US" dirty="0" smtClean="0"/>
              <a:t>Only with </a:t>
            </a:r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 smtClean="0"/>
              <a:t>dysenteriae</a:t>
            </a:r>
            <a:r>
              <a:rPr lang="en-US" i="1" dirty="0" smtClean="0"/>
              <a:t> serotype 1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Urogenital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Vulvovaginitis</a:t>
            </a:r>
            <a:r>
              <a:rPr lang="en-US" dirty="0" smtClean="0"/>
              <a:t>, urinary tract infections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Other</a:t>
            </a:r>
          </a:p>
          <a:p>
            <a:r>
              <a:rPr lang="en-US" dirty="0" smtClean="0"/>
              <a:t>Conjunctivitis, </a:t>
            </a:r>
            <a:r>
              <a:rPr lang="en-US" dirty="0" err="1" smtClean="0"/>
              <a:t>keratitis</a:t>
            </a:r>
            <a:r>
              <a:rPr lang="en-US" dirty="0" smtClean="0"/>
              <a:t>, corneal ulcers</a:t>
            </a:r>
          </a:p>
          <a:p>
            <a:r>
              <a:rPr lang="en-US" dirty="0" smtClean="0"/>
              <a:t>Reactive arthritis</a:t>
            </a:r>
          </a:p>
          <a:p>
            <a:r>
              <a:rPr lang="en-US" dirty="0" smtClean="0"/>
              <a:t>Reiter syndrome</a:t>
            </a:r>
          </a:p>
          <a:p>
            <a:r>
              <a:rPr lang="en-US" dirty="0" smtClean="0"/>
              <a:t>Hepatitis</a:t>
            </a:r>
          </a:p>
          <a:p>
            <a:r>
              <a:rPr lang="en-US" dirty="0" err="1" smtClean="0"/>
              <a:t>Myocarditis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presence of fecal </a:t>
            </a:r>
            <a:r>
              <a:rPr lang="en-US" dirty="0" err="1" smtClean="0"/>
              <a:t>lactoferrin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Fecal leukocytes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 smtClean="0"/>
              <a:t>leukocyte count in patients with shigellosis </a:t>
            </a:r>
            <a:r>
              <a:rPr lang="en-US" b="1" dirty="0" smtClean="0">
                <a:solidFill>
                  <a:srgbClr val="C00000"/>
                </a:solidFill>
              </a:rPr>
              <a:t>often is </a:t>
            </a:r>
            <a:r>
              <a:rPr lang="en-US" b="1" dirty="0" smtClean="0">
                <a:solidFill>
                  <a:srgbClr val="C00000"/>
                </a:solidFill>
              </a:rPr>
              <a:t>normal</a:t>
            </a:r>
          </a:p>
          <a:p>
            <a:r>
              <a:rPr lang="en-US" dirty="0" smtClean="0"/>
              <a:t>although </a:t>
            </a:r>
            <a:r>
              <a:rPr lang="en-US" b="1" dirty="0" err="1" smtClean="0"/>
              <a:t>leukopenia</a:t>
            </a:r>
            <a:r>
              <a:rPr lang="en-US" dirty="0" smtClean="0"/>
              <a:t> or </a:t>
            </a:r>
            <a:r>
              <a:rPr lang="en-US" b="1" dirty="0" err="1" smtClean="0"/>
              <a:t>leukocytosis</a:t>
            </a:r>
            <a:r>
              <a:rPr lang="en-US" dirty="0" smtClean="0"/>
              <a:t> may </a:t>
            </a:r>
            <a:r>
              <a:rPr lang="en-US" dirty="0" smtClean="0"/>
              <a:t>occur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C00000"/>
                </a:solidFill>
              </a:rPr>
              <a:t>leukemoid</a:t>
            </a:r>
            <a:r>
              <a:rPr lang="en-US" b="1" dirty="0" smtClean="0">
                <a:solidFill>
                  <a:srgbClr val="C00000"/>
                </a:solidFill>
              </a:rPr>
              <a:t> reaction </a:t>
            </a:r>
            <a:r>
              <a:rPr lang="en-US" dirty="0" smtClean="0"/>
              <a:t>has been reported </a:t>
            </a:r>
            <a:r>
              <a:rPr lang="en-US" dirty="0" smtClean="0"/>
              <a:t>in 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10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% </a:t>
            </a:r>
            <a:r>
              <a:rPr lang="en-US" dirty="0" smtClean="0"/>
              <a:t>of patients infected with the Shiga bacillus</a:t>
            </a:r>
            <a:endParaRPr lang="en-US" dirty="0"/>
          </a:p>
        </p:txBody>
      </p:sp>
      <p:sp>
        <p:nvSpPr>
          <p:cNvPr id="4" name="Left Arrow Callout 3"/>
          <p:cNvSpPr/>
          <p:nvPr/>
        </p:nvSpPr>
        <p:spPr>
          <a:xfrm>
            <a:off x="4648200" y="1676400"/>
            <a:ext cx="4495800" cy="2057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C00000"/>
                </a:solidFill>
              </a:rPr>
              <a:t>sensitive for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colitis </a:t>
            </a:r>
          </a:p>
          <a:p>
            <a:r>
              <a:rPr lang="en-US" sz="2400" dirty="0" smtClean="0"/>
              <a:t>not specific for shigellosis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Isolation of </a:t>
            </a:r>
            <a:r>
              <a:rPr lang="en-US" b="1" i="1" dirty="0" err="1" smtClean="0">
                <a:solidFill>
                  <a:srgbClr val="C00000"/>
                </a:solidFill>
              </a:rPr>
              <a:t>Shigella</a:t>
            </a:r>
            <a:r>
              <a:rPr lang="en-US" b="1" i="1" dirty="0" smtClean="0">
                <a:solidFill>
                  <a:srgbClr val="C00000"/>
                </a:solidFill>
              </a:rPr>
              <a:t> organisms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feces specimens</a:t>
            </a:r>
          </a:p>
          <a:p>
            <a:pPr lvl="1"/>
            <a:r>
              <a:rPr lang="en-US" dirty="0" smtClean="0"/>
              <a:t>rectal swab </a:t>
            </a:r>
            <a:r>
              <a:rPr lang="en-US" dirty="0" smtClean="0"/>
              <a:t>specimens</a:t>
            </a:r>
          </a:p>
          <a:p>
            <a:r>
              <a:rPr lang="en-US" sz="2800" dirty="0" smtClean="0"/>
              <a:t>At </a:t>
            </a:r>
            <a:r>
              <a:rPr lang="en-US" sz="2800" dirty="0" smtClean="0"/>
              <a:t>least two different </a:t>
            </a:r>
            <a:r>
              <a:rPr lang="en-US" sz="2800" dirty="0" smtClean="0"/>
              <a:t>culture media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stool as soon as </a:t>
            </a:r>
            <a:r>
              <a:rPr lang="en-US" dirty="0" smtClean="0"/>
              <a:t>possible</a:t>
            </a:r>
          </a:p>
          <a:p>
            <a:pPr>
              <a:buNone/>
            </a:pPr>
            <a:r>
              <a:rPr lang="en-US" b="1" dirty="0" smtClean="0"/>
              <a:t>main determinant </a:t>
            </a:r>
            <a:r>
              <a:rPr lang="en-US" b="1" dirty="0" smtClean="0"/>
              <a:t>of success in isolating</a:t>
            </a:r>
            <a:endParaRPr lang="en-US" b="1" dirty="0" smtClean="0"/>
          </a:p>
          <a:p>
            <a:r>
              <a:rPr lang="en-US" dirty="0" smtClean="0"/>
              <a:t>not </a:t>
            </a:r>
            <a:r>
              <a:rPr lang="en-US" dirty="0" smtClean="0"/>
              <a:t>survive in fecal specimens during transit,</a:t>
            </a:r>
            <a:endParaRPr lang="en-US" dirty="0" smtClean="0"/>
          </a:p>
          <a:p>
            <a:pPr lvl="1"/>
            <a:r>
              <a:rPr lang="en-US" dirty="0" smtClean="0"/>
              <a:t>transport media </a:t>
            </a:r>
            <a:r>
              <a:rPr lang="en-US" b="1" dirty="0" smtClean="0"/>
              <a:t>Cary-Blair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transported </a:t>
            </a:r>
            <a:r>
              <a:rPr lang="en-US" dirty="0" smtClean="0"/>
              <a:t>at 4°C. (can’t be transported to lab in </a:t>
            </a:r>
            <a:r>
              <a:rPr lang="en-US" dirty="0" smtClean="0">
                <a:latin typeface="Arial Black" pitchFamily="34" charset="0"/>
              </a:rPr>
              <a:t>2 </a:t>
            </a:r>
            <a:r>
              <a:rPr lang="en-US" dirty="0" smtClean="0"/>
              <a:t>hrs)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Enrichment Broth </a:t>
            </a:r>
            <a:r>
              <a:rPr lang="en-US" b="1" dirty="0" err="1" smtClean="0">
                <a:solidFill>
                  <a:srgbClr val="C00000"/>
                </a:solidFill>
              </a:rPr>
              <a:t>Media</a:t>
            </a:r>
            <a:r>
              <a:rPr lang="en-US" dirty="0" err="1" smtClean="0"/>
              <a:t>does</a:t>
            </a:r>
            <a:r>
              <a:rPr lang="en-US" dirty="0" smtClean="0"/>
              <a:t> not significantly impact isolation rates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selective </a:t>
            </a:r>
            <a:r>
              <a:rPr lang="en-US" dirty="0" smtClean="0"/>
              <a:t>agar </a:t>
            </a:r>
            <a:r>
              <a:rPr lang="en-US" dirty="0" smtClean="0"/>
              <a:t>plate</a:t>
            </a:r>
          </a:p>
          <a:p>
            <a:r>
              <a:rPr lang="en-US" dirty="0" smtClean="0"/>
              <a:t>Recovery of</a:t>
            </a:r>
          </a:p>
          <a:p>
            <a:r>
              <a:rPr lang="en-US" dirty="0" err="1" smtClean="0"/>
              <a:t>shigellae</a:t>
            </a:r>
            <a:r>
              <a:rPr lang="en-US" dirty="0" smtClean="0"/>
              <a:t> is easier early in the course of the disease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914400"/>
            <a:ext cx="3124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Plated lightly </a:t>
            </a:r>
          </a:p>
          <a:p>
            <a:r>
              <a:rPr lang="en-US" dirty="0" err="1" smtClean="0"/>
              <a:t>MacConkey</a:t>
            </a:r>
            <a:endParaRPr lang="en-US" dirty="0" smtClean="0"/>
          </a:p>
          <a:p>
            <a:r>
              <a:rPr lang="en-US" dirty="0" err="1" smtClean="0"/>
              <a:t>xylose</a:t>
            </a:r>
            <a:r>
              <a:rPr lang="en-US" dirty="0" smtClean="0"/>
              <a:t>-lysine-</a:t>
            </a:r>
            <a:r>
              <a:rPr lang="en-US" dirty="0" err="1" smtClean="0"/>
              <a:t>deoxycholate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err="1" smtClean="0"/>
              <a:t>Hektoen</a:t>
            </a:r>
            <a:r>
              <a:rPr lang="en-US" dirty="0" smtClean="0"/>
              <a:t> </a:t>
            </a:r>
            <a:r>
              <a:rPr lang="en-US" dirty="0" smtClean="0"/>
              <a:t>enteric agar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2514600"/>
            <a:ext cx="3200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Heavier plating 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inhibitory </a:t>
            </a:r>
            <a:r>
              <a:rPr lang="en-US" i="1" dirty="0" err="1" smtClean="0"/>
              <a:t>Shigella</a:t>
            </a:r>
            <a:r>
              <a:rPr lang="en-US" i="1" dirty="0" smtClean="0"/>
              <a:t>-Salmonella </a:t>
            </a:r>
            <a:r>
              <a:rPr lang="en-US" dirty="0" smtClean="0"/>
              <a:t>medium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detection of multiple bacterial, viral, and parasitic pathogens including </a:t>
            </a:r>
            <a:r>
              <a:rPr lang="en-US" sz="3200" i="1" dirty="0" err="1" smtClean="0"/>
              <a:t>Shigella</a:t>
            </a:r>
            <a:r>
              <a:rPr lang="en-US" sz="3200" i="1" dirty="0" smtClean="0"/>
              <a:t> have high sensitivity 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but </a:t>
            </a:r>
            <a:r>
              <a:rPr lang="en-US" sz="3200" dirty="0" smtClean="0">
                <a:solidFill>
                  <a:srgbClr val="C00000"/>
                </a:solidFill>
              </a:rPr>
              <a:t>may yield false-positive results </a:t>
            </a:r>
          </a:p>
          <a:p>
            <a:pPr lvl="1"/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, detecting nonviable organisms)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Serologic studies are </a:t>
            </a:r>
            <a:r>
              <a:rPr lang="en-US" dirty="0" smtClean="0">
                <a:solidFill>
                  <a:srgbClr val="C00000"/>
                </a:solidFill>
              </a:rPr>
              <a:t>not helpful </a:t>
            </a:r>
            <a:r>
              <a:rPr lang="en-US" dirty="0" smtClean="0"/>
              <a:t>in establishing the diagnosis </a:t>
            </a:r>
          </a:p>
          <a:p>
            <a:r>
              <a:rPr lang="en-US" dirty="0" err="1" smtClean="0"/>
              <a:t>humoral</a:t>
            </a:r>
            <a:r>
              <a:rPr lang="en-US" dirty="0" smtClean="0"/>
              <a:t> </a:t>
            </a:r>
            <a:r>
              <a:rPr lang="en-US" dirty="0" smtClean="0"/>
              <a:t>antibodies develop </a:t>
            </a:r>
            <a:r>
              <a:rPr lang="en-US" dirty="0" smtClean="0">
                <a:solidFill>
                  <a:srgbClr val="C00000"/>
                </a:solidFill>
              </a:rPr>
              <a:t>after clinical </a:t>
            </a:r>
            <a:r>
              <a:rPr lang="en-US" dirty="0" smtClean="0">
                <a:solidFill>
                  <a:srgbClr val="C00000"/>
                </a:solidFill>
              </a:rPr>
              <a:t>recovery. </a:t>
            </a:r>
            <a:endParaRPr lang="en-US" dirty="0" smtClean="0"/>
          </a:p>
          <a:p>
            <a:r>
              <a:rPr lang="en-US" dirty="0" smtClean="0"/>
              <a:t>Serologic </a:t>
            </a:r>
            <a:r>
              <a:rPr lang="en-US" dirty="0" smtClean="0"/>
              <a:t>studies </a:t>
            </a:r>
            <a:r>
              <a:rPr lang="en-US" dirty="0" smtClean="0"/>
              <a:t>helpful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epidemiologic</a:t>
            </a:r>
            <a:r>
              <a:rPr lang="en-US" dirty="0" smtClean="0"/>
              <a:t> studies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differentiate </a:t>
            </a:r>
            <a:r>
              <a:rPr lang="en-US" i="1" dirty="0" err="1" smtClean="0"/>
              <a:t>Shigella</a:t>
            </a:r>
            <a:r>
              <a:rPr lang="en-US" i="1" dirty="0" smtClean="0"/>
              <a:t> from Escherichia species</a:t>
            </a:r>
            <a:endParaRPr lang="en-US" dirty="0" smtClean="0"/>
          </a:p>
          <a:p>
            <a:pPr lvl="1"/>
            <a:r>
              <a:rPr lang="en-US" dirty="0" smtClean="0"/>
              <a:t>Biochemical profiling </a:t>
            </a:r>
          </a:p>
          <a:p>
            <a:pPr lvl="1"/>
            <a:r>
              <a:rPr lang="en-US" dirty="0" err="1" smtClean="0"/>
              <a:t>Serogrouping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mass spectrometry of cellular components</a:t>
            </a:r>
          </a:p>
          <a:p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5638800" y="5638800"/>
            <a:ext cx="12192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B/C      Should done in</a:t>
            </a:r>
          </a:p>
          <a:p>
            <a:endParaRPr lang="en-US" dirty="0" smtClean="0"/>
          </a:p>
          <a:p>
            <a:pPr lvl="3"/>
            <a:r>
              <a:rPr lang="en-US" sz="3200" dirty="0" smtClean="0"/>
              <a:t> severely ill</a:t>
            </a:r>
          </a:p>
          <a:p>
            <a:pPr lvl="3"/>
            <a:r>
              <a:rPr lang="en-US" sz="3200" dirty="0" err="1" smtClean="0"/>
              <a:t>immunocompromised</a:t>
            </a:r>
            <a:endParaRPr lang="en-US" sz="3200" dirty="0" smtClean="0"/>
          </a:p>
          <a:p>
            <a:pPr lvl="3"/>
            <a:r>
              <a:rPr lang="en-US" sz="3200" dirty="0" smtClean="0"/>
              <a:t>malnourished children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</a:t>
            </a:r>
            <a:r>
              <a:rPr lang="en-US" smtClean="0"/>
              <a:t>your attention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family </a:t>
            </a:r>
            <a:r>
              <a:rPr lang="en-US" i="1" dirty="0" err="1" smtClean="0"/>
              <a:t>Enterobacteriaceae</a:t>
            </a:r>
            <a:endParaRPr lang="en-US" i="1" dirty="0" smtClean="0"/>
          </a:p>
          <a:p>
            <a:r>
              <a:rPr lang="en-US" i="1" dirty="0" smtClean="0"/>
              <a:t>gram-negative bacilli  </a:t>
            </a:r>
          </a:p>
          <a:p>
            <a:r>
              <a:rPr lang="en-US" i="1" dirty="0" smtClean="0"/>
              <a:t>facultative </a:t>
            </a:r>
            <a:r>
              <a:rPr lang="en-US" i="1" dirty="0" smtClean="0"/>
              <a:t>aerobic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Somatic antigen </a:t>
            </a:r>
            <a:r>
              <a:rPr lang="en-US" dirty="0" smtClean="0"/>
              <a:t>(or </a:t>
            </a:r>
            <a:r>
              <a:rPr lang="en-US" dirty="0" smtClean="0">
                <a:solidFill>
                  <a:srgbClr val="C00000"/>
                </a:solidFill>
              </a:rPr>
              <a:t>O antigen</a:t>
            </a:r>
            <a:r>
              <a:rPr lang="en-US" dirty="0" smtClean="0"/>
              <a:t>) side chains that determine </a:t>
            </a:r>
            <a:r>
              <a:rPr lang="en-US" b="1" dirty="0" smtClean="0">
                <a:solidFill>
                  <a:srgbClr val="FF0000"/>
                </a:solidFill>
              </a:rPr>
              <a:t>serotype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serogroup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nonmotile</a:t>
            </a:r>
            <a:r>
              <a:rPr lang="en-US" dirty="0" smtClean="0"/>
              <a:t> </a:t>
            </a:r>
            <a:r>
              <a:rPr lang="en-US" dirty="0" smtClean="0"/>
              <a:t>      they </a:t>
            </a:r>
            <a:r>
              <a:rPr lang="en-US" b="1" dirty="0" smtClean="0">
                <a:solidFill>
                  <a:srgbClr val="C00000"/>
                </a:solidFill>
              </a:rPr>
              <a:t>lack the H </a:t>
            </a:r>
            <a:r>
              <a:rPr lang="en-US" b="1" dirty="0" smtClean="0">
                <a:solidFill>
                  <a:srgbClr val="C00000"/>
                </a:solidFill>
              </a:rPr>
              <a:t>antigen</a:t>
            </a:r>
            <a:r>
              <a:rPr lang="en-US" dirty="0" smtClean="0"/>
              <a:t>[</a:t>
            </a:r>
            <a:r>
              <a:rPr lang="en-US" dirty="0" err="1" smtClean="0"/>
              <a:t>flagellar</a:t>
            </a:r>
            <a:r>
              <a:rPr lang="en-US" dirty="0" smtClean="0"/>
              <a:t>] </a:t>
            </a:r>
            <a:endParaRPr lang="en-US" dirty="0" smtClean="0"/>
          </a:p>
          <a:p>
            <a:endParaRPr lang="en-US" i="1" dirty="0" smtClean="0"/>
          </a:p>
          <a:p>
            <a:r>
              <a:rPr lang="en-US" dirty="0" smtClean="0"/>
              <a:t>four species or </a:t>
            </a:r>
            <a:r>
              <a:rPr lang="en-US" dirty="0" smtClean="0"/>
              <a:t>subgroups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A, B, C, and D</a:t>
            </a:r>
            <a:r>
              <a:rPr lang="en-US" dirty="0" smtClean="0"/>
              <a:t>)</a:t>
            </a:r>
          </a:p>
          <a:p>
            <a:r>
              <a:rPr lang="en-US" dirty="0" smtClean="0"/>
              <a:t>43 serotypes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4724400" y="4724400"/>
            <a:ext cx="4419600" cy="1752600"/>
          </a:xfrm>
          <a:prstGeom prst="leftArrowCallout">
            <a:avLst>
              <a:gd name="adj1" fmla="val 36852"/>
              <a:gd name="adj2" fmla="val 25000"/>
              <a:gd name="adj3" fmla="val 25000"/>
              <a:gd name="adj4" fmla="val 82433"/>
            </a:avLst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A </a:t>
            </a:r>
            <a:r>
              <a:rPr lang="en-US" sz="2800" b="1" dirty="0" smtClean="0"/>
              <a:t>as </a:t>
            </a:r>
            <a:r>
              <a:rPr lang="en-US" sz="2800" b="1" i="1" dirty="0" smtClean="0"/>
              <a:t>S. </a:t>
            </a:r>
            <a:r>
              <a:rPr lang="en-US" sz="2800" b="1" i="1" dirty="0" err="1" smtClean="0"/>
              <a:t>dysenteriae</a:t>
            </a:r>
            <a:r>
              <a:rPr lang="en-US" sz="2800" b="1" i="1" dirty="0" smtClean="0"/>
              <a:t> </a:t>
            </a:r>
          </a:p>
          <a:p>
            <a:r>
              <a:rPr lang="en-US" sz="2800" b="1" i="1" dirty="0" smtClean="0"/>
              <a:t>B </a:t>
            </a:r>
            <a:r>
              <a:rPr lang="en-US" sz="2800" b="1" i="1" dirty="0" smtClean="0"/>
              <a:t>as </a:t>
            </a:r>
            <a:r>
              <a:rPr lang="en-US" sz="2800" b="1" i="1" dirty="0" err="1" smtClean="0"/>
              <a:t>S.flexneri</a:t>
            </a:r>
            <a:endParaRPr lang="en-US" sz="2800" b="1" i="1" dirty="0" smtClean="0"/>
          </a:p>
          <a:p>
            <a:r>
              <a:rPr lang="en-US" sz="2800" b="1" i="1" dirty="0" smtClean="0"/>
              <a:t>C </a:t>
            </a:r>
            <a:r>
              <a:rPr lang="en-US" sz="2800" b="1" i="1" dirty="0" smtClean="0"/>
              <a:t>as S. </a:t>
            </a:r>
            <a:r>
              <a:rPr lang="en-US" sz="2800" b="1" i="1" dirty="0" err="1" smtClean="0"/>
              <a:t>boydii</a:t>
            </a:r>
            <a:endParaRPr lang="en-US" sz="2800" b="1" i="1" dirty="0" smtClean="0"/>
          </a:p>
          <a:p>
            <a:r>
              <a:rPr lang="en-US" sz="2800" b="1" i="1" dirty="0" smtClean="0"/>
              <a:t>D </a:t>
            </a:r>
            <a:r>
              <a:rPr lang="en-US" sz="2800" b="1" i="1" dirty="0" smtClean="0"/>
              <a:t>as S. </a:t>
            </a:r>
            <a:r>
              <a:rPr lang="en-US" sz="2800" b="1" i="1" dirty="0" err="1" smtClean="0"/>
              <a:t>sonnei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developed countries</a:t>
            </a:r>
            <a:endParaRPr lang="en-US" i="1" dirty="0" smtClean="0"/>
          </a:p>
          <a:p>
            <a:pPr lvl="1"/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 smtClean="0"/>
              <a:t>sonnei</a:t>
            </a:r>
            <a:r>
              <a:rPr lang="en-US" i="1" dirty="0" smtClean="0"/>
              <a:t>                   </a:t>
            </a:r>
            <a:r>
              <a:rPr lang="en-US" dirty="0" smtClean="0"/>
              <a:t>85%  </a:t>
            </a:r>
            <a:endParaRPr lang="en-US" i="1" dirty="0" smtClean="0"/>
          </a:p>
          <a:p>
            <a:pPr lvl="1"/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 smtClean="0"/>
              <a:t>flexneri</a:t>
            </a:r>
            <a:r>
              <a:rPr lang="en-US" i="1" dirty="0" smtClean="0"/>
              <a:t>                 14%  </a:t>
            </a:r>
          </a:p>
          <a:p>
            <a:pPr lvl="1"/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 smtClean="0"/>
              <a:t>boydii</a:t>
            </a:r>
            <a:r>
              <a:rPr lang="en-US" i="1" dirty="0" smtClean="0"/>
              <a:t>,                   1%  </a:t>
            </a:r>
          </a:p>
          <a:p>
            <a:pPr lvl="1"/>
            <a:r>
              <a:rPr lang="en-US" dirty="0" smtClean="0"/>
              <a:t>other species     </a:t>
            </a:r>
            <a:r>
              <a:rPr lang="en-US" i="1" dirty="0" smtClean="0"/>
              <a:t>less than 1%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resource-limited countries  </a:t>
            </a:r>
            <a:r>
              <a:rPr lang="en-US" b="1" dirty="0" smtClean="0">
                <a:solidFill>
                  <a:srgbClr val="C00000"/>
                </a:solidFill>
              </a:rPr>
              <a:t>pattern is reversed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i="1" dirty="0" smtClean="0"/>
              <a:t>S </a:t>
            </a:r>
            <a:r>
              <a:rPr lang="en-US" i="1" dirty="0" err="1" smtClean="0"/>
              <a:t>flexneri</a:t>
            </a:r>
            <a:r>
              <a:rPr lang="en-US" i="1" dirty="0" smtClean="0"/>
              <a:t>                           </a:t>
            </a:r>
            <a:r>
              <a:rPr lang="en-US" dirty="0" smtClean="0"/>
              <a:t>66%</a:t>
            </a:r>
            <a:endParaRPr lang="en-US" i="1" dirty="0" smtClean="0"/>
          </a:p>
          <a:p>
            <a:pPr lvl="1"/>
            <a:r>
              <a:rPr lang="en-US" i="1" dirty="0" smtClean="0"/>
              <a:t>S </a:t>
            </a:r>
            <a:r>
              <a:rPr lang="en-US" i="1" dirty="0" err="1" smtClean="0"/>
              <a:t>dysenteriae</a:t>
            </a:r>
            <a:endParaRPr lang="en-US" i="1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sonnei</a:t>
            </a:r>
            <a:r>
              <a:rPr lang="en-US" i="1" dirty="0" smtClean="0"/>
              <a:t>                            </a:t>
            </a:r>
            <a:r>
              <a:rPr lang="en-US" dirty="0" smtClean="0"/>
              <a:t>24%</a:t>
            </a:r>
            <a:r>
              <a:rPr lang="en-US" i="1" dirty="0" smtClean="0"/>
              <a:t> 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b="1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6096000" cy="2743200"/>
          </a:xfrm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steps of </a:t>
            </a:r>
            <a:r>
              <a:rPr lang="en-US" dirty="0" smtClean="0"/>
              <a:t>colonic infection</a:t>
            </a:r>
          </a:p>
          <a:p>
            <a:pPr lvl="1"/>
            <a:r>
              <a:rPr lang="en-US" dirty="0" smtClean="0"/>
              <a:t>Adhesion</a:t>
            </a:r>
          </a:p>
          <a:p>
            <a:pPr lvl="1"/>
            <a:r>
              <a:rPr lang="en-US" dirty="0" smtClean="0"/>
              <a:t>Invasion</a:t>
            </a:r>
          </a:p>
          <a:p>
            <a:pPr lvl="1"/>
            <a:r>
              <a:rPr lang="en-US" dirty="0" smtClean="0"/>
              <a:t>Intracellular Replication</a:t>
            </a:r>
          </a:p>
          <a:p>
            <a:pPr lvl="1"/>
            <a:r>
              <a:rPr lang="en-US" dirty="0" smtClean="0"/>
              <a:t>Cell-to-cell Spread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88710"/>
            <a:ext cx="7529513" cy="44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57912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Apoptosis is induced in macrophages</a:t>
            </a:r>
          </a:p>
          <a:p>
            <a:r>
              <a:rPr lang="en-US" sz="1600" dirty="0" smtClean="0"/>
              <a:t>after ingestion of </a:t>
            </a:r>
            <a:r>
              <a:rPr lang="en-US" sz="1600" dirty="0" err="1" smtClean="0"/>
              <a:t>shigellae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Virulence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basis of virulence</a:t>
            </a:r>
            <a:endParaRPr lang="en-US" dirty="0" smtClean="0"/>
          </a:p>
          <a:p>
            <a:r>
              <a:rPr lang="en-US" dirty="0" smtClean="0"/>
              <a:t>molecular apparatus called </a:t>
            </a:r>
            <a:r>
              <a:rPr lang="en-US" dirty="0" smtClean="0"/>
              <a:t>a type III secretion system (T3SS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capable of </a:t>
            </a:r>
            <a:r>
              <a:rPr lang="en-US" dirty="0" smtClean="0"/>
              <a:t>injecting bacterial </a:t>
            </a:r>
            <a:r>
              <a:rPr lang="en-US" dirty="0" smtClean="0"/>
              <a:t>proteins through bacterial and host membranes into host </a:t>
            </a:r>
            <a:r>
              <a:rPr lang="en-US" dirty="0" smtClean="0"/>
              <a:t>cells (</a:t>
            </a:r>
            <a:r>
              <a:rPr lang="en-US" b="1" dirty="0" smtClean="0">
                <a:solidFill>
                  <a:srgbClr val="C00000"/>
                </a:solidFill>
              </a:rPr>
              <a:t>translocation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extracellular milieu (</a:t>
            </a:r>
            <a:r>
              <a:rPr lang="en-US" b="1" dirty="0" smtClean="0">
                <a:solidFill>
                  <a:srgbClr val="C00000"/>
                </a:solidFill>
              </a:rPr>
              <a:t>secretion</a:t>
            </a:r>
            <a:r>
              <a:rPr lang="en-US" dirty="0" smtClean="0"/>
              <a:t>) to influence </a:t>
            </a:r>
            <a:r>
              <a:rPr lang="en-US" dirty="0" smtClean="0"/>
              <a:t>host biochemistry </a:t>
            </a:r>
            <a:r>
              <a:rPr lang="en-US" dirty="0" smtClean="0"/>
              <a:t>and cell physiology directly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chromosomal locus in </a:t>
            </a:r>
            <a:r>
              <a:rPr lang="en-US" i="1" dirty="0" smtClean="0"/>
              <a:t>S. </a:t>
            </a:r>
            <a:r>
              <a:rPr lang="en-US" i="1" dirty="0" err="1" smtClean="0"/>
              <a:t>dysenteriae</a:t>
            </a:r>
            <a:r>
              <a:rPr lang="en-US" i="1" dirty="0" smtClean="0"/>
              <a:t> serotype 1 encodes a </a:t>
            </a:r>
            <a:r>
              <a:rPr lang="en-US" b="1" i="1" dirty="0" smtClean="0">
                <a:solidFill>
                  <a:srgbClr val="C00000"/>
                </a:solidFill>
              </a:rPr>
              <a:t>Protein </a:t>
            </a:r>
            <a:r>
              <a:rPr lang="en-US" b="1" dirty="0" smtClean="0">
                <a:solidFill>
                  <a:srgbClr val="C00000"/>
                </a:solidFill>
              </a:rPr>
              <a:t>Synthesis-inhibiting </a:t>
            </a:r>
            <a:r>
              <a:rPr lang="en-US" b="1" dirty="0" err="1" smtClean="0">
                <a:solidFill>
                  <a:srgbClr val="C00000"/>
                </a:solidFill>
              </a:rPr>
              <a:t>Exotoxin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latin typeface="Arial Black" pitchFamily="34" charset="0"/>
              </a:rPr>
              <a:t>Shiga toxin, </a:t>
            </a:r>
            <a:r>
              <a:rPr lang="en-US" b="1" dirty="0" err="1" smtClean="0">
                <a:latin typeface="Arial Black" pitchFamily="34" charset="0"/>
              </a:rPr>
              <a:t>Stx</a:t>
            </a:r>
            <a:r>
              <a:rPr lang="en-US" dirty="0" smtClean="0"/>
              <a:t>) that is a major </a:t>
            </a:r>
            <a:r>
              <a:rPr lang="en-US" dirty="0" smtClean="0"/>
              <a:t>virulence factor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err="1" smtClean="0">
                <a:solidFill>
                  <a:srgbClr val="C00000"/>
                </a:solidFill>
              </a:rPr>
              <a:t>Plesiomonas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shigelloides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hypothesized to protect populations with poor water supplies against </a:t>
            </a:r>
            <a:r>
              <a:rPr lang="en-US" i="1" dirty="0" smtClean="0"/>
              <a:t>S. </a:t>
            </a:r>
            <a:r>
              <a:rPr lang="en-US" i="1" dirty="0" err="1" smtClean="0"/>
              <a:t>sonnei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Humans are the natural host</a:t>
            </a:r>
          </a:p>
          <a:p>
            <a:r>
              <a:rPr lang="en-US" dirty="0" smtClean="0"/>
              <a:t>fecal-oral route</a:t>
            </a:r>
          </a:p>
          <a:p>
            <a:pPr lvl="1"/>
            <a:r>
              <a:rPr lang="en-US" dirty="0" smtClean="0"/>
              <a:t>via contact with a contaminated inanimate object</a:t>
            </a:r>
          </a:p>
          <a:p>
            <a:pPr lvl="1"/>
            <a:r>
              <a:rPr lang="en-US" dirty="0" smtClean="0"/>
              <a:t> ingestion of contaminated food or water</a:t>
            </a:r>
          </a:p>
          <a:p>
            <a:pPr lvl="1"/>
            <a:r>
              <a:rPr lang="en-US" dirty="0" smtClean="0"/>
              <a:t>sexual contact</a:t>
            </a:r>
          </a:p>
          <a:p>
            <a:r>
              <a:rPr lang="en-US" dirty="0" smtClean="0"/>
              <a:t>Houseflies also may be vectors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10 organisms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Prolonged organism survival </a:t>
            </a:r>
          </a:p>
          <a:p>
            <a:pPr lvl="1"/>
            <a:r>
              <a:rPr lang="en-US" dirty="0" smtClean="0"/>
              <a:t>water (up to 6 months) </a:t>
            </a:r>
          </a:p>
          <a:p>
            <a:pPr lvl="1"/>
            <a:r>
              <a:rPr lang="en-US" dirty="0" smtClean="0"/>
              <a:t> food (up to 30 days)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incubation period varies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from 1 to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7</a:t>
            </a:r>
            <a:r>
              <a:rPr lang="en-US" b="1" dirty="0" smtClean="0">
                <a:solidFill>
                  <a:srgbClr val="C00000"/>
                </a:solidFill>
              </a:rPr>
              <a:t> days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ranges from </a:t>
            </a:r>
            <a:r>
              <a:rPr lang="en-US" dirty="0" smtClean="0">
                <a:latin typeface="Arial Black" pitchFamily="34" charset="0"/>
              </a:rPr>
              <a:t>12</a:t>
            </a:r>
            <a:r>
              <a:rPr lang="en-US" dirty="0" smtClean="0"/>
              <a:t> hours to a few days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but typically is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1 to 3 </a:t>
            </a:r>
            <a:r>
              <a:rPr lang="en-US" b="1" dirty="0" smtClean="0">
                <a:solidFill>
                  <a:srgbClr val="FF0000"/>
                </a:solidFill>
              </a:rPr>
              <a:t>days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1157</Words>
  <Application>Microsoft Office PowerPoint</Application>
  <PresentationFormat>On-screen Show (4:3)</PresentationFormat>
  <Paragraphs>254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Slide 1</vt:lpstr>
      <vt:lpstr>SHIGELLOSIS</vt:lpstr>
      <vt:lpstr>ETIOLOGY</vt:lpstr>
      <vt:lpstr>Slide 4</vt:lpstr>
      <vt:lpstr>PATHOGENESIS</vt:lpstr>
      <vt:lpstr>Virulence Factors</vt:lpstr>
      <vt:lpstr>Slide 7</vt:lpstr>
      <vt:lpstr>EPIDEMIOLOGY</vt:lpstr>
      <vt:lpstr>Slide 9</vt:lpstr>
      <vt:lpstr>Risk Factors for Severe Disease</vt:lpstr>
      <vt:lpstr>Increased Risk Of Infection</vt:lpstr>
      <vt:lpstr>CLINICAL MANIFESTATIONS</vt:lpstr>
      <vt:lpstr>Slide 13</vt:lpstr>
      <vt:lpstr>Slide 14</vt:lpstr>
      <vt:lpstr>Slide 15</vt:lpstr>
      <vt:lpstr>Shigella dysenteriae serotype 1 </vt:lpstr>
      <vt:lpstr>Slide 17</vt:lpstr>
      <vt:lpstr>Slide 18</vt:lpstr>
      <vt:lpstr>Severe toxic encephalopathy  EKIRI SYNDROME</vt:lpstr>
      <vt:lpstr>HUS</vt:lpstr>
      <vt:lpstr>Slide 21</vt:lpstr>
      <vt:lpstr>Complications of Shigellosis</vt:lpstr>
      <vt:lpstr>DIAGNOSTIC TESTS</vt:lpstr>
      <vt:lpstr>Slide 24</vt:lpstr>
      <vt:lpstr>PCR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</dc:creator>
  <cp:lastModifiedBy>roma</cp:lastModifiedBy>
  <cp:revision>31</cp:revision>
  <dcterms:created xsi:type="dcterms:W3CDTF">2006-08-16T00:00:00Z</dcterms:created>
  <dcterms:modified xsi:type="dcterms:W3CDTF">2010-03-05T06:50:28Z</dcterms:modified>
</cp:coreProperties>
</file>